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256" r:id="rId2"/>
    <p:sldId id="264" r:id="rId3"/>
    <p:sldId id="276" r:id="rId4"/>
    <p:sldId id="265" r:id="rId5"/>
    <p:sldId id="280" r:id="rId6"/>
    <p:sldId id="267" r:id="rId7"/>
    <p:sldId id="277" r:id="rId8"/>
    <p:sldId id="281" r:id="rId9"/>
    <p:sldId id="268" r:id="rId10"/>
    <p:sldId id="270" r:id="rId11"/>
    <p:sldId id="282" r:id="rId12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5479" autoAdjust="0"/>
  </p:normalViewPr>
  <p:slideViewPr>
    <p:cSldViewPr showGuides="1">
      <p:cViewPr>
        <p:scale>
          <a:sx n="70" d="100"/>
          <a:sy n="70" d="100"/>
        </p:scale>
        <p:origin x="-1158" y="-59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../embeddings/oleObject1.bin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Enrollment</c:v>
                </c:pt>
              </c:strCache>
            </c:strRef>
          </c:tx>
          <c:invertIfNegative val="0"/>
          <c:dLbls>
            <c:dLbl>
              <c:idx val="0"/>
              <c:layout>
                <c:manualLayout>
                  <c:x val="1.4349998418872341E-2"/>
                  <c:y val="-1.1995441359303772E-2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en-US" sz="1000" b="1"/>
                      <a:t>41,884</a:t>
                    </a:r>
                    <a:endParaRPr lang="en-US" sz="1400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8"/>
              <c:layout>
                <c:manualLayout>
                  <c:x val="3.5493705647905126E-2"/>
                  <c:y val="-3.0572726858952858E-2"/>
                </c:manualLayout>
              </c:layout>
              <c:tx>
                <c:rich>
                  <a:bodyPr/>
                  <a:lstStyle/>
                  <a:p>
                    <a:pPr>
                      <a:defRPr sz="1000" b="1"/>
                    </a:pPr>
                    <a:r>
                      <a:rPr lang="en-US" sz="1000" b="1"/>
                      <a:t>26,367</a:t>
                    </a:r>
                    <a:endParaRPr lang="en-US" sz="1400" b="1"/>
                  </a:p>
                </c:rich>
              </c:tx>
              <c:spPr/>
              <c:showLegendKey val="0"/>
              <c:showVal val="1"/>
              <c:showCatName val="0"/>
              <c:showSerName val="0"/>
              <c:showPercent val="0"/>
              <c:showBubbleSize val="0"/>
            </c:dLbl>
            <c:txPr>
              <a:bodyPr/>
              <a:lstStyle/>
              <a:p>
                <a:pPr>
                  <a:defRPr sz="1000"/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Sheet1!$A$2:$A$21</c:f>
              <c:numCache>
                <c:formatCode>General</c:formatCode>
                <c:ptCount val="20"/>
                <c:pt idx="0">
                  <c:v>1996</c:v>
                </c:pt>
                <c:pt idx="1">
                  <c:v>1997</c:v>
                </c:pt>
                <c:pt idx="2">
                  <c:v>1998</c:v>
                </c:pt>
                <c:pt idx="3">
                  <c:v>1999</c:v>
                </c:pt>
                <c:pt idx="4">
                  <c:v>2000</c:v>
                </c:pt>
                <c:pt idx="5">
                  <c:v>2001</c:v>
                </c:pt>
                <c:pt idx="6">
                  <c:v>2002</c:v>
                </c:pt>
                <c:pt idx="7">
                  <c:v>2003</c:v>
                </c:pt>
                <c:pt idx="8">
                  <c:v>2004</c:v>
                </c:pt>
                <c:pt idx="9">
                  <c:v>2005</c:v>
                </c:pt>
                <c:pt idx="10">
                  <c:v>2006</c:v>
                </c:pt>
                <c:pt idx="11">
                  <c:v>2007</c:v>
                </c:pt>
                <c:pt idx="12">
                  <c:v>2008</c:v>
                </c:pt>
                <c:pt idx="13">
                  <c:v>2009</c:v>
                </c:pt>
                <c:pt idx="14">
                  <c:v>2010</c:v>
                </c:pt>
                <c:pt idx="15">
                  <c:v>2011</c:v>
                </c:pt>
                <c:pt idx="16">
                  <c:v>2012</c:v>
                </c:pt>
                <c:pt idx="17">
                  <c:v>2013</c:v>
                </c:pt>
                <c:pt idx="18">
                  <c:v>2014</c:v>
                </c:pt>
                <c:pt idx="19">
                  <c:v>2015</c:v>
                </c:pt>
              </c:numCache>
            </c:numRef>
          </c:cat>
          <c:val>
            <c:numRef>
              <c:f>Sheet1!$B$2:$B$21</c:f>
              <c:numCache>
                <c:formatCode>General</c:formatCode>
                <c:ptCount val="20"/>
                <c:pt idx="0">
                  <c:v>41884</c:v>
                </c:pt>
                <c:pt idx="1">
                  <c:v>42975</c:v>
                </c:pt>
                <c:pt idx="2">
                  <c:v>44438</c:v>
                </c:pt>
                <c:pt idx="3">
                  <c:v>44294</c:v>
                </c:pt>
                <c:pt idx="4">
                  <c:v>44105</c:v>
                </c:pt>
                <c:pt idx="5">
                  <c:v>41981</c:v>
                </c:pt>
                <c:pt idx="6">
                  <c:v>40794</c:v>
                </c:pt>
                <c:pt idx="7">
                  <c:v>39924</c:v>
                </c:pt>
                <c:pt idx="8">
                  <c:v>37927</c:v>
                </c:pt>
                <c:pt idx="9">
                  <c:v>35622</c:v>
                </c:pt>
                <c:pt idx="10">
                  <c:v>34043</c:v>
                </c:pt>
                <c:pt idx="11">
                  <c:v>33359</c:v>
                </c:pt>
                <c:pt idx="12">
                  <c:v>28491</c:v>
                </c:pt>
                <c:pt idx="13">
                  <c:v>26894</c:v>
                </c:pt>
                <c:pt idx="14">
                  <c:v>25801</c:v>
                </c:pt>
                <c:pt idx="15">
                  <c:v>25201</c:v>
                </c:pt>
                <c:pt idx="16">
                  <c:v>24656</c:v>
                </c:pt>
                <c:pt idx="17">
                  <c:v>27049</c:v>
                </c:pt>
                <c:pt idx="18">
                  <c:v>26696</c:v>
                </c:pt>
                <c:pt idx="19">
                  <c:v>26367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20865408"/>
        <c:axId val="20866944"/>
      </c:barChart>
      <c:catAx>
        <c:axId val="20865408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20866944"/>
        <c:crosses val="autoZero"/>
        <c:auto val="1"/>
        <c:lblAlgn val="ctr"/>
        <c:lblOffset val="100"/>
        <c:noMultiLvlLbl val="0"/>
      </c:catAx>
      <c:valAx>
        <c:axId val="2086694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20865408"/>
        <c:crosses val="autoZero"/>
        <c:crossBetween val="between"/>
      </c:valAx>
    </c:plotArea>
    <c:plotVisOnly val="1"/>
    <c:dispBlanksAs val="gap"/>
    <c:showDLblsOverMax val="0"/>
  </c:chart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55B150A-C2FA-4191-B66E-C3F40F4F0CE2}" type="datetimeFigureOut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6" rIns="93172" bIns="46586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16425"/>
            <a:ext cx="5607050" cy="4183063"/>
          </a:xfrm>
          <a:prstGeom prst="rect">
            <a:avLst/>
          </a:prstGeom>
        </p:spPr>
        <p:txBody>
          <a:bodyPr vert="horz" lIns="93172" tIns="46586" rIns="93172" bIns="46586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3172" tIns="46586" rIns="93172" bIns="46586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FE6B5346-71C4-4753-9BF2-1297E53E3D2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732573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Please note:</a:t>
            </a:r>
          </a:p>
          <a:p>
            <a:pPr>
              <a:buFontTx/>
              <a:buChar char="•"/>
            </a:pPr>
            <a:endParaRPr lang="en-US" altLang="en-US" smtClean="0"/>
          </a:p>
          <a:p>
            <a:pPr>
              <a:buFontTx/>
              <a:buChar char="•"/>
            </a:pPr>
            <a:r>
              <a:rPr lang="en-US" altLang="en-US" smtClean="0"/>
              <a:t>Read the notes section of all slides for instructions regarding minimum and maximum font sizes for bullets within the presentation.</a:t>
            </a:r>
          </a:p>
          <a:p>
            <a:endParaRPr lang="en-US" alt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40E870E-CB66-42B5-9D05-55C40E4C2940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Please note: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bullet points should be brief and include highlights. 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There has been a tendency in the past for too much text that is then read word-for-word during the presentation.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minimum font size for bullets should be Arial 20 or the maximum font size for bullets should Arial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D8F49-5AB7-45DF-BCDE-A42859284A4D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Please note:</a:t>
            </a:r>
          </a:p>
          <a:p>
            <a:pPr>
              <a:buFontTx/>
              <a:buChar char="•"/>
            </a:pPr>
            <a:r>
              <a:rPr lang="en-US" altLang="en-US" smtClean="0"/>
              <a:t>The bullet points should be brief and include highlights. </a:t>
            </a:r>
          </a:p>
          <a:p>
            <a:pPr>
              <a:buFontTx/>
              <a:buChar char="•"/>
            </a:pPr>
            <a:r>
              <a:rPr lang="en-US" altLang="en-US" smtClean="0"/>
              <a:t>There has been a tendency in the past for too much text that is then read word-for-word during the presentation.</a:t>
            </a:r>
          </a:p>
          <a:p>
            <a:pPr>
              <a:buFontTx/>
              <a:buChar char="•"/>
            </a:pPr>
            <a:r>
              <a:rPr lang="en-US" altLang="en-US" smtClean="0"/>
              <a:t>The minimum font size for bullets should be Arial 20 or the maximum font size for bullets should Arial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52EC64E-4585-4311-BD68-F2192B89FF9A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Please note:</a:t>
            </a:r>
          </a:p>
          <a:p>
            <a:pPr>
              <a:buFontTx/>
              <a:buChar char="•"/>
            </a:pPr>
            <a:r>
              <a:rPr lang="en-US" altLang="en-US" smtClean="0"/>
              <a:t>The bullet points should be brief and include highlights. </a:t>
            </a:r>
          </a:p>
          <a:p>
            <a:pPr>
              <a:buFontTx/>
              <a:buChar char="•"/>
            </a:pPr>
            <a:r>
              <a:rPr lang="en-US" altLang="en-US" smtClean="0"/>
              <a:t>There has been a tendency in the past for too much text that is then read word-for-word during the presentation.</a:t>
            </a:r>
          </a:p>
          <a:p>
            <a:pPr>
              <a:buFontTx/>
              <a:buChar char="•"/>
            </a:pPr>
            <a:r>
              <a:rPr lang="en-US" altLang="en-US" smtClean="0"/>
              <a:t>The minimum font size for bullets should be Arial 20 or the maximum font size for bullets should Arial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9989AA-0E01-4553-BA94-DF1A40BCA7EC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Please note:</a:t>
            </a:r>
          </a:p>
          <a:p>
            <a:pPr>
              <a:buFontTx/>
              <a:buChar char="•"/>
            </a:pPr>
            <a:r>
              <a:rPr lang="en-US" altLang="en-US" smtClean="0"/>
              <a:t>The bullet points should be brief and include highlights. </a:t>
            </a:r>
          </a:p>
          <a:p>
            <a:pPr>
              <a:buFontTx/>
              <a:buChar char="•"/>
            </a:pPr>
            <a:r>
              <a:rPr lang="en-US" altLang="en-US" smtClean="0"/>
              <a:t>There has been a tendency in the past for too much text that is then read word-for-word during the presentation.</a:t>
            </a:r>
          </a:p>
          <a:p>
            <a:pPr>
              <a:buFontTx/>
              <a:buChar char="•"/>
            </a:pPr>
            <a:r>
              <a:rPr lang="en-US" altLang="en-US" smtClean="0"/>
              <a:t>The minimum font size for bullets should be Arial 20 or the maximum font size for bullets should Arial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9989AA-0E01-4553-BA94-DF1A40BCA7EC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Please note: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bullet points should be brief and include highlights. 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There has been a tendency in the past for too much text that is then read word-for-word during the presentation.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minimum font size for bullets should be Arial 20 or the maximum font size for bullets should Arial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C9989AA-0E01-4553-BA94-DF1A40BCA7EC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Please note: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bullet points should be brief and include highlights. 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There has been a tendency in the past for too much text that is then read word-for-word during the presentation.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minimum font size for bullets should be Arial 20 or the maximum font size for bullets should Arial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CDD80-4924-4595-A5F1-AB2D406B9237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Please note: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bullet points should be brief and include highlights. 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There has been a tendency in the past for too much text that is then read word-for-word during the presentation.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minimum font size for bullets should be Arial 20 or the maximum font size for bullets should Arial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72CDD80-4924-4595-A5F1-AB2D406B9237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smtClean="0"/>
              <a:t>Please note: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bullet points should be brief and include highlights. 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There has been a tendency in the past for too much text that is then read word-for-word during the presentation.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minimum font size for bullets should be Arial 20 or the maximum font size for bullets should Arial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46D8F49-5AB7-45DF-BCDE-A42859284A4D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n-US" b="1" dirty="0" smtClean="0"/>
              <a:t>Please note: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bullet points should be brief and include highlights. 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There has been a tendency in the past for too much text that is then read word-for-word during the presentation.</a:t>
            </a:r>
          </a:p>
          <a:p>
            <a:pPr>
              <a:buFontTx/>
              <a:buChar char="•"/>
            </a:pPr>
            <a:r>
              <a:rPr lang="en-US" altLang="en-US" dirty="0" smtClean="0"/>
              <a:t>The minimum font size for bullets should be Arial 20 or the maximum font size for bullets should Arial 24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97043C9D-6A70-4125-B396-AF2A01BB750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2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>
              <a:extLst/>
            </a:lstStyle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>
                <a:latin typeface="+mn-lt"/>
              </a:endParaRPr>
            </a:p>
          </p:txBody>
        </p:sp>
        <p:sp>
          <p:nvSpPr>
            <p:cNvPr id="7" name="Freeform 19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5760 w 5760"/>
                <a:gd name="T3" fmla="*/ 0 h 528"/>
                <a:gd name="T4" fmla="*/ 5760 w 5760"/>
                <a:gd name="T5" fmla="*/ 528 h 528"/>
                <a:gd name="T6" fmla="*/ 48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extLst/>
            </a:lstStyle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 dirty="0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1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6200" y="76200"/>
            <a:ext cx="1295400" cy="887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2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58D58610-CA32-40BC-80E0-0645432FE334}" type="datetime1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13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St. Louis Public Schools</a:t>
            </a:r>
          </a:p>
        </p:txBody>
      </p:sp>
      <p:sp>
        <p:nvSpPr>
          <p:cNvPr id="14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B3302ED-2850-4C77-A148-BA14A328C21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602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905E6-FAF8-4E7C-958B-D88C8C9F4E9F}" type="datetime1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St. Louis Public Schools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5E025B-5C97-4270-871F-442E2E59B58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75638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B4E0B5-236D-4A8F-87E7-2ED9B4A59787}" type="datetime1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St. Louis Public Schools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942F25-A834-42BC-9BA3-602D5DCA1BA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98752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085DB-C581-4B45-9CE7-5303B34FD70D}" type="datetime1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St. Louis Public Schools</a:t>
            </a:r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FAD2CD-6BE8-4D93-926E-5C5EBB78410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04951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B4534CEE-C99C-4094-994E-3C9F6727233D}" type="datetime1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St. Louis Public Schools</a:t>
            </a:r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A92E2E-BA2D-49EF-9124-87946D5B034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28774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994D9DD-50EE-4EDD-BDB6-6EA0ADED8A48}" type="datetime1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St. Louis Public 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83914F89-5973-4340-A1CB-ACB269AC984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19814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B15B3D7-99AF-4053-A8CA-A8AC1189C8BC}" type="datetime1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St. Louis Public Schools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EE41EE33-438C-4DCA-8151-24FCEF5441D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386357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48929867-716D-46F0-B7AF-E741E5046680}" type="datetime1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St. Louis Public Schools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FF1B57A-3793-4A8B-8A65-0C9A993AD75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94298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26F89F-B682-4C21-91B7-42006286AFC0}" type="datetime1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St. Louis Public Schools</a:t>
            </a:r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E242F9-AE98-49C6-82A8-0B6061CCF714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4428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6BDAD1E-7FFE-41CC-926F-86B2C7C01790}" type="datetime1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r>
              <a:rPr lang="en-US"/>
              <a:t>St. Louis Public Schools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1BF7793C-1625-4A43-97A6-220675A9AA9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99811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Freeform 16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C2A73D3-A619-490F-9528-8A2289B0970F}" type="datetime1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r>
              <a:rPr lang="en-US"/>
              <a:t>St. Louis Public Schools</a:t>
            </a:r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991530D-42D9-439C-8A54-0F7729B8C4E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663525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5760 w 5760"/>
              <a:gd name="T3" fmla="*/ 0 h 528"/>
              <a:gd name="T4" fmla="*/ 5760 w 5760"/>
              <a:gd name="T5" fmla="*/ 528 h 528"/>
              <a:gd name="T6" fmla="*/ 48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670D5C81-37DE-4FEA-8F08-754A568557F1}" type="datetime1">
              <a:rPr lang="en-US"/>
              <a:pPr>
                <a:defRPr/>
              </a:pPr>
              <a:t>2/12/2015</a:t>
            </a:fld>
            <a:endParaRPr lang="en-US" dirty="0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r>
              <a:rPr lang="en-US"/>
              <a:t>St. Louis Public Schools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000" b="0">
                <a:solidFill>
                  <a:schemeClr val="tx1"/>
                </a:solidFill>
                <a:latin typeface="+mn-lt"/>
              </a:defRPr>
            </a:lvl1pPr>
            <a:extLst/>
          </a:lstStyle>
          <a:p>
            <a:pPr>
              <a:defRPr/>
            </a:pPr>
            <a:fld id="{F9B0DFEA-40A8-4F0E-B564-397526A523C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pic>
        <p:nvPicPr>
          <p:cNvPr id="1037" name="Picture 10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3662" y="76200"/>
            <a:ext cx="592138" cy="4058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45" r:id="rId1"/>
    <p:sldLayoutId id="2147483841" r:id="rId2"/>
    <p:sldLayoutId id="2147483846" r:id="rId3"/>
    <p:sldLayoutId id="2147483847" r:id="rId4"/>
    <p:sldLayoutId id="2147483848" r:id="rId5"/>
    <p:sldLayoutId id="2147483849" r:id="rId6"/>
    <p:sldLayoutId id="2147483842" r:id="rId7"/>
    <p:sldLayoutId id="2147483850" r:id="rId8"/>
    <p:sldLayoutId id="2147483851" r:id="rId9"/>
    <p:sldLayoutId id="2147483843" r:id="rId10"/>
    <p:sldLayoutId id="2147483844" r:id="rId11"/>
  </p:sldLayoutIdLst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marR="0"/>
            <a:r>
              <a:rPr lang="en-US" altLang="en-US" dirty="0" smtClean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dirty="0" smtClean="0">
                <a:latin typeface="Arial" pitchFamily="34" charset="0"/>
                <a:cs typeface="Arial" pitchFamily="34" charset="0"/>
              </a:rPr>
            </a:br>
            <a:r>
              <a:rPr lang="en-US" altLang="en-US" dirty="0">
                <a:latin typeface="Arial" pitchFamily="34" charset="0"/>
                <a:cs typeface="Arial" pitchFamily="34" charset="0"/>
              </a:rPr>
              <a:t/>
            </a:r>
            <a:br>
              <a:rPr lang="en-US" altLang="en-US" dirty="0">
                <a:latin typeface="Arial" pitchFamily="34" charset="0"/>
                <a:cs typeface="Arial" pitchFamily="34" charset="0"/>
              </a:rPr>
            </a:b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Building </a:t>
            </a:r>
            <a:r>
              <a:rPr lang="en-US" altLang="en-US" dirty="0">
                <a:latin typeface="Arial" pitchFamily="34" charset="0"/>
                <a:cs typeface="Arial" pitchFamily="34" charset="0"/>
              </a:rPr>
              <a:t>Revitalization Collaborative (BRC</a:t>
            </a:r>
            <a:r>
              <a:rPr lang="en-US" altLang="en-US" dirty="0" smtClean="0">
                <a:latin typeface="Arial" pitchFamily="34" charset="0"/>
                <a:cs typeface="Arial" pitchFamily="34" charset="0"/>
              </a:rPr>
              <a:t>)</a:t>
            </a:r>
            <a:br>
              <a:rPr lang="en-US" altLang="en-US" dirty="0" smtClean="0">
                <a:latin typeface="Arial" pitchFamily="34" charset="0"/>
                <a:cs typeface="Arial" pitchFamily="34" charset="0"/>
              </a:rPr>
            </a:br>
            <a:endParaRPr lang="en-US" alt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219" name="Subtitle 7"/>
          <p:cNvSpPr>
            <a:spLocks noGrp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/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marR="0"/>
            <a:r>
              <a:rPr lang="en-US" altLang="en-US" sz="2400" smtClean="0">
                <a:latin typeface="Arial" pitchFamily="34" charset="0"/>
                <a:cs typeface="Arial" pitchFamily="34" charset="0"/>
              </a:rPr>
              <a:t>February </a:t>
            </a:r>
            <a:r>
              <a:rPr lang="en-US" altLang="en-US" sz="2400" smtClean="0">
                <a:latin typeface="Arial" pitchFamily="34" charset="0"/>
                <a:cs typeface="Arial" pitchFamily="34" charset="0"/>
              </a:rPr>
              <a:t>11,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2015</a:t>
            </a:r>
          </a:p>
        </p:txBody>
      </p:sp>
      <p:sp>
        <p:nvSpPr>
          <p:cNvPr id="4" name="Rectangle 3"/>
          <p:cNvSpPr/>
          <p:nvPr/>
        </p:nvSpPr>
        <p:spPr>
          <a:xfrm>
            <a:off x="-32145" y="47659"/>
            <a:ext cx="1905000" cy="1524000"/>
          </a:xfrm>
          <a:prstGeom prst="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127976"/>
            <a:ext cx="1925472" cy="13198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686800" cy="4525962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SAB approval of Building Revitalization Collaborative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Recruitment of Technical Advisory Committee members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Complete web and content development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Public outreach via multi-media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Begin phased 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p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rocess</a:t>
            </a:r>
          </a:p>
          <a:p>
            <a:pPr lvl="1" eaLnBrk="1" hangingPunct="1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Phase I – Site tours </a:t>
            </a:r>
            <a:r>
              <a:rPr lang="en-US" altLang="en-US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(March – May 2015)</a:t>
            </a:r>
          </a:p>
          <a:p>
            <a:pPr lvl="1" eaLnBrk="1" hangingPunct="1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Phase II – Community Forums </a:t>
            </a:r>
            <a:r>
              <a:rPr lang="en-US" altLang="en-US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(June – August 2015)</a:t>
            </a:r>
          </a:p>
          <a:p>
            <a:pPr lvl="1" eaLnBrk="1" hangingPunct="1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Phase III – Action Plan Development </a:t>
            </a:r>
            <a:r>
              <a:rPr lang="en-US" altLang="en-US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(August – September 2015)</a:t>
            </a:r>
            <a:endParaRPr lang="en-US" altLang="en-US" sz="2000" i="1" dirty="0" smtClean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Phase IV – Action Plan Implementation </a:t>
            </a:r>
            <a:r>
              <a:rPr lang="en-US" altLang="en-US" sz="1800" i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(October 2015 and beyond)</a:t>
            </a:r>
          </a:p>
          <a:p>
            <a:pPr marL="392113" lvl="1" indent="0" eaLnBrk="1" hangingPunct="1">
              <a:buNone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1D7AC-7557-4197-9942-761749EEB11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2/12/2015</a:t>
            </a:fld>
            <a:endParaRPr lang="en-US" dirty="0" smtClean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05508-BA9C-4433-90D2-9D77343B2F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</a:t>
            </a:fld>
            <a:endParaRPr lang="en-US" dirty="0" smtClean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St. Louis Public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403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1"/>
          <p:cNvSpPr>
            <a:spLocks noGrp="1"/>
          </p:cNvSpPr>
          <p:nvPr>
            <p:ph idx="1"/>
          </p:nvPr>
        </p:nvSpPr>
        <p:spPr>
          <a:xfrm>
            <a:off x="-6486" y="1752600"/>
            <a:ext cx="3740286" cy="4525962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Develop community-driven revitalization strategies for the District’s closed schools</a:t>
            </a:r>
          </a:p>
          <a:p>
            <a:pPr lvl="1" eaLnBrk="1" hangingPunct="1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Promotes financial strength for the District</a:t>
            </a:r>
          </a:p>
          <a:p>
            <a:pPr lvl="1" eaLnBrk="1" hangingPunct="1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Promotes well-being of the community and neighborhoods</a:t>
            </a:r>
          </a:p>
          <a:p>
            <a:pPr lvl="1" eaLnBrk="1" hangingPunct="1"/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Recommend approval of the Building Revitalization Collaborative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buFont typeface="Wingdings 3" pitchFamily="18" charset="2"/>
              <a:buNone/>
            </a:pPr>
            <a:endParaRPr lang="en-US" altLang="en-US" sz="2400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Overview</a:t>
            </a:r>
            <a:endParaRPr lang="en-US" dirty="0"/>
          </a:p>
        </p:txBody>
      </p:sp>
      <p:sp>
        <p:nvSpPr>
          <p:cNvPr id="10244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A6470B4-D36A-4DBA-B8FC-D74732B04195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2/12/2015</a:t>
            </a:fld>
            <a:endParaRPr lang="en-US" dirty="0" smtClean="0"/>
          </a:p>
        </p:txBody>
      </p:sp>
      <p:sp>
        <p:nvSpPr>
          <p:cNvPr id="10245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9E90021-D88B-42F3-9C16-56695A3B7FB4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en-US" dirty="0" smtClean="0"/>
          </a:p>
        </p:txBody>
      </p:sp>
      <p:sp>
        <p:nvSpPr>
          <p:cNvPr id="10246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St. Louis Public Schools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0" y="1600200"/>
            <a:ext cx="54102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Enrollment has declined – down 37% since 1996</a:t>
            </a:r>
          </a:p>
          <a:p>
            <a:pPr lvl="1" eaLnBrk="1" hangingPunct="1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Driven largely by demographics, charter schools</a:t>
            </a:r>
          </a:p>
          <a:p>
            <a:pPr marL="392113" lvl="1" indent="0" eaLnBrk="1" hangingPunct="1">
              <a:buNone/>
            </a:pP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z="2400" dirty="0">
              <a:latin typeface="Arial" pitchFamily="34" charset="0"/>
              <a:cs typeface="Arial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 lvl="1" eaLnBrk="1" hangingPunct="1"/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District has closed 43 schools since 2003 </a:t>
            </a:r>
          </a:p>
          <a:p>
            <a:pPr eaLnBrk="1" hangingPunct="1"/>
            <a:r>
              <a:rPr lang="en-US" altLang="en-US" sz="2400" dirty="0">
                <a:latin typeface="Arial" pitchFamily="34" charset="0"/>
                <a:cs typeface="Arial" pitchFamily="34" charset="0"/>
              </a:rPr>
              <a:t>District currently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utilizing 67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%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open school capacity</a:t>
            </a:r>
          </a:p>
          <a:p>
            <a:pPr eaLnBrk="1" hangingPunct="1"/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  <a:p>
            <a:pPr eaLnBrk="1" hangingPunct="1"/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Background</a:t>
            </a:r>
            <a:endParaRPr lang="en-US" dirty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13963-F06C-40EC-894D-231DB3E067B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2/12/2015</a:t>
            </a:fld>
            <a:endParaRPr lang="en-US" dirty="0" smtClean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10D5A-9F41-4886-90C5-0CDA8C0092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en-US" dirty="0" smtClean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St. Louis Public Schools</a:t>
            </a:r>
          </a:p>
        </p:txBody>
      </p:sp>
      <p:graphicFrame>
        <p:nvGraphicFramePr>
          <p:cNvPr id="7" name="Content Placeholder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6323859"/>
              </p:ext>
            </p:extLst>
          </p:nvPr>
        </p:nvGraphicFramePr>
        <p:xfrm>
          <a:off x="1066800" y="2286000"/>
          <a:ext cx="6324600" cy="2895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509957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382000" cy="4919662"/>
          </a:xfrm>
        </p:spPr>
        <p:txBody>
          <a:bodyPr/>
          <a:lstStyle/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42 schools sold since 2003:</a:t>
            </a:r>
          </a:p>
          <a:p>
            <a:pPr lvl="1" eaLnBrk="1" hangingPunct="1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2003 – 2004:  21</a:t>
            </a:r>
          </a:p>
          <a:p>
            <a:pPr lvl="1" eaLnBrk="1" hangingPunct="1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2005 – 2007:  12</a:t>
            </a:r>
          </a:p>
          <a:p>
            <a:pPr lvl="1" eaLnBrk="1" hangingPunct="1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2008 – 2012:    9</a:t>
            </a:r>
          </a:p>
          <a:p>
            <a:pPr eaLnBrk="1" hangingPunct="1"/>
            <a:r>
              <a:rPr lang="en-US" altLang="en-US" sz="2400" dirty="0">
                <a:latin typeface="Arial" pitchFamily="34" charset="0"/>
                <a:cs typeface="Arial" pitchFamily="34" charset="0"/>
              </a:rPr>
              <a:t>Using professional real estate services 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Current 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inventory – 35 closed schools</a:t>
            </a:r>
          </a:p>
          <a:p>
            <a:pPr lvl="1" eaLnBrk="1" hangingPunct="1"/>
            <a:r>
              <a:rPr lang="en-US" altLang="en-US" sz="2000" dirty="0">
                <a:latin typeface="Arial" pitchFamily="34" charset="0"/>
                <a:cs typeface="Arial" pitchFamily="34" charset="0"/>
              </a:rPr>
              <a:t>26 listed for sale</a:t>
            </a:r>
          </a:p>
          <a:p>
            <a:pPr lvl="1" eaLnBrk="1" hangingPunct="1"/>
            <a:r>
              <a:rPr lang="en-US" altLang="en-US" sz="2000" dirty="0">
                <a:latin typeface="Arial" pitchFamily="34" charset="0"/>
                <a:cs typeface="Arial" pitchFamily="34" charset="0"/>
              </a:rPr>
              <a:t>4 currently under contract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Closed schools </a:t>
            </a:r>
            <a:r>
              <a:rPr lang="en-US" altLang="en-US" sz="2400" dirty="0">
                <a:latin typeface="Arial" pitchFamily="34" charset="0"/>
                <a:cs typeface="Arial" pitchFamily="34" charset="0"/>
              </a:rPr>
              <a:t>deteriorate 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rapidly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Revitalization of closed schools benefits neighborhoods</a:t>
            </a:r>
            <a:endParaRPr lang="en-US" altLang="en-US" sz="24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Current Situation</a:t>
            </a:r>
            <a:endParaRPr lang="en-US" dirty="0"/>
          </a:p>
        </p:txBody>
      </p:sp>
      <p:sp>
        <p:nvSpPr>
          <p:cNvPr id="12292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EC13963-F06C-40EC-894D-231DB3E067B6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2/12/2015</a:t>
            </a:fld>
            <a:endParaRPr lang="en-US" dirty="0" smtClean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10D5A-9F41-4886-90C5-0CDA8C0092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en-US" dirty="0" smtClean="0"/>
          </a:p>
        </p:txBody>
      </p:sp>
      <p:sp>
        <p:nvSpPr>
          <p:cNvPr id="12294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St. Louis Public Schools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1"/>
          <p:cNvSpPr>
            <a:spLocks noGrp="1"/>
          </p:cNvSpPr>
          <p:nvPr>
            <p:ph idx="1"/>
          </p:nvPr>
        </p:nvSpPr>
        <p:spPr>
          <a:xfrm>
            <a:off x="4648200" y="1295399"/>
            <a:ext cx="1905000" cy="5279571"/>
          </a:xfrm>
        </p:spPr>
        <p:txBody>
          <a:bodyPr/>
          <a:lstStyle/>
          <a:p>
            <a:pPr marL="109537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Ashland Branch</a:t>
            </a:r>
          </a:p>
          <a:p>
            <a:pPr marL="109537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Baden</a:t>
            </a:r>
          </a:p>
          <a:p>
            <a:pPr marL="109537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Banneker</a:t>
            </a:r>
          </a:p>
          <a:p>
            <a:pPr marL="109537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Central Old</a:t>
            </a:r>
          </a:p>
          <a:p>
            <a:pPr marL="109537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Clark</a:t>
            </a:r>
          </a:p>
          <a:p>
            <a:pPr marL="109537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Cleveland Old</a:t>
            </a:r>
          </a:p>
          <a:p>
            <a:pPr marL="109537" indent="0" eaLnBrk="1" hangingPunct="1">
              <a:buNone/>
            </a:pPr>
            <a:r>
              <a:rPr lang="en-US" altLang="en-US" sz="1600" dirty="0" err="1" smtClean="0">
                <a:latin typeface="Arial" pitchFamily="34" charset="0"/>
                <a:cs typeface="Arial" pitchFamily="34" charset="0"/>
              </a:rPr>
              <a:t>Cupples</a:t>
            </a: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</a:pPr>
            <a:r>
              <a:rPr lang="en-US" altLang="en-US" sz="1600" dirty="0" err="1" smtClean="0">
                <a:latin typeface="Arial" pitchFamily="34" charset="0"/>
                <a:cs typeface="Arial" pitchFamily="34" charset="0"/>
              </a:rPr>
              <a:t>DeAndreis</a:t>
            </a: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Eliot</a:t>
            </a:r>
          </a:p>
          <a:p>
            <a:pPr marL="109537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Euclid+</a:t>
            </a:r>
          </a:p>
          <a:p>
            <a:pPr marL="109537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Ford Branch</a:t>
            </a:r>
          </a:p>
          <a:p>
            <a:pPr marL="109537" indent="0" eaLnBrk="1" hangingPunct="1">
              <a:buNone/>
            </a:pPr>
            <a:r>
              <a:rPr lang="en-US" altLang="en-US" sz="1600" dirty="0" err="1" smtClean="0">
                <a:latin typeface="Arial" pitchFamily="34" charset="0"/>
                <a:cs typeface="Arial" pitchFamily="34" charset="0"/>
              </a:rPr>
              <a:t>Gundlach</a:t>
            </a: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Gratiot</a:t>
            </a:r>
          </a:p>
          <a:p>
            <a:pPr marL="109537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Hempstead</a:t>
            </a:r>
          </a:p>
          <a:p>
            <a:pPr marL="109537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Jackson</a:t>
            </a:r>
          </a:p>
          <a:p>
            <a:pPr marL="109537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Lafayette+</a:t>
            </a:r>
          </a:p>
          <a:p>
            <a:pPr marL="109537" indent="0" eaLnBrk="1" hangingPunct="1">
              <a:buNone/>
            </a:pPr>
            <a:r>
              <a:rPr lang="en-US" altLang="en-US" sz="1600" dirty="0" err="1" smtClean="0">
                <a:latin typeface="Arial" pitchFamily="34" charset="0"/>
                <a:cs typeface="Arial" pitchFamily="34" charset="0"/>
              </a:rPr>
              <a:t>L’Ouverture</a:t>
            </a: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*</a:t>
            </a:r>
          </a:p>
          <a:p>
            <a:pPr marL="109537" indent="0" eaLnBrk="1" hangingPunct="1">
              <a:buNone/>
            </a:pPr>
            <a:r>
              <a:rPr lang="en-US" altLang="en-US" sz="1600" dirty="0">
                <a:latin typeface="Arial" pitchFamily="34" charset="0"/>
                <a:cs typeface="Arial" pitchFamily="34" charset="0"/>
              </a:rPr>
              <a:t>Lyon</a:t>
            </a:r>
          </a:p>
          <a:p>
            <a:pPr marL="109537" indent="0" eaLnBrk="1" hangingPunct="1">
              <a:buNone/>
            </a:pP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</a:pP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None/>
            </a:pP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35 Closed School Sites</a:t>
            </a:r>
            <a:endParaRPr lang="en-US" dirty="0"/>
          </a:p>
        </p:txBody>
      </p:sp>
      <p:sp>
        <p:nvSpPr>
          <p:cNvPr id="12293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B210D5A-9F41-4886-90C5-0CDA8C0092A3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5</a:t>
            </a:fld>
            <a:endParaRPr lang="en-US" dirty="0" smtClean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 bwMode="auto">
          <a:xfrm>
            <a:off x="381000" y="1655309"/>
            <a:ext cx="4038600" cy="4919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xx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6683828" y="1295399"/>
            <a:ext cx="2460172" cy="4724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Mark Twain</a:t>
            </a: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Marshall</a:t>
            </a: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Marshall Branch</a:t>
            </a:r>
          </a:p>
          <a:p>
            <a:pPr marL="109537" indent="0" eaLnBrk="1" hangingPunct="1"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Pruitt*</a:t>
            </a:r>
            <a:endParaRPr lang="en-US" altLang="en-US" sz="1600" dirty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err="1" smtClean="0">
                <a:latin typeface="Arial" pitchFamily="34" charset="0"/>
                <a:cs typeface="Arial" pitchFamily="34" charset="0"/>
              </a:rPr>
              <a:t>Scullin</a:t>
            </a:r>
            <a:endParaRPr lang="en-US" altLang="en-US" sz="1600" dirty="0" smtClean="0">
              <a:latin typeface="Arial" pitchFamily="34" charset="0"/>
              <a:cs typeface="Arial" pitchFamily="34" charset="0"/>
            </a:endParaRP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Sherman+</a:t>
            </a: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Shepard</a:t>
            </a: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Simmons</a:t>
            </a: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Stowe</a:t>
            </a: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Turner</a:t>
            </a: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Turner Branch</a:t>
            </a: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Walnut Park</a:t>
            </a: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Webster</a:t>
            </a: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Wilkinson</a:t>
            </a: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Williams</a:t>
            </a: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Windsor+</a:t>
            </a: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Wyman*</a:t>
            </a:r>
          </a:p>
          <a:p>
            <a:pPr marL="109537" indent="0" eaLnBrk="1" hangingPunct="1">
              <a:buFont typeface="Wingdings 3" pitchFamily="18" charset="2"/>
              <a:buNone/>
            </a:pPr>
            <a:r>
              <a:rPr lang="en-US" altLang="en-US" sz="1600" dirty="0" smtClean="0">
                <a:latin typeface="Arial" pitchFamily="34" charset="0"/>
                <a:cs typeface="Arial" pitchFamily="34" charset="0"/>
              </a:rPr>
              <a:t>* </a:t>
            </a:r>
            <a:r>
              <a:rPr lang="en-US" altLang="en-US" sz="1100" dirty="0" smtClean="0">
                <a:latin typeface="Arial" pitchFamily="34" charset="0"/>
                <a:cs typeface="Arial" pitchFamily="34" charset="0"/>
              </a:rPr>
              <a:t>Reuse plans in development</a:t>
            </a:r>
          </a:p>
          <a:p>
            <a:pPr marL="109537" indent="0" eaLnBrk="1" hangingPunct="1">
              <a:buNone/>
            </a:pPr>
            <a:r>
              <a:rPr lang="en-US" altLang="en-US" sz="1100" dirty="0" smtClean="0">
                <a:latin typeface="Arial" pitchFamily="34" charset="0"/>
                <a:cs typeface="Arial" pitchFamily="34" charset="0"/>
              </a:rPr>
              <a:t>+ Under Contract</a:t>
            </a:r>
          </a:p>
        </p:txBody>
      </p:sp>
      <p:pic>
        <p:nvPicPr>
          <p:cNvPr id="2050" name="Picture 2" descr="C:\Users\mhouliha0780\AppData\Local\Microsoft\Windows\Temporary Internet Files\Content.Outlook\N9MXRRR6\Vacant Buildings map 11x1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143000"/>
            <a:ext cx="3648635" cy="563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807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Create Building Revitalization Collaborative </a:t>
            </a:r>
          </a:p>
          <a:p>
            <a:pPr lvl="1" eaLnBrk="1" hangingPunct="1"/>
            <a:r>
              <a:rPr lang="en-US" altLang="en-US" sz="2000" dirty="0">
                <a:latin typeface="Arial" pitchFamily="34" charset="0"/>
                <a:cs typeface="Arial" pitchFamily="34" charset="0"/>
              </a:rPr>
              <a:t>A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 public-facing platform engaging Community Stakeholders and Technical Advisory Committee (TAC)</a:t>
            </a:r>
          </a:p>
          <a:p>
            <a:pPr lvl="1" eaLnBrk="1" hangingPunct="1"/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Proposal</a:t>
            </a:r>
            <a:endParaRPr lang="en-US" dirty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4B9C89-3543-4B23-8600-F49269BDDBC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2/12/2015</a:t>
            </a:fld>
            <a:endParaRPr lang="en-US" dirty="0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479C6C-3928-43E8-9D2A-4589CAF6BC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en-US" dirty="0" smtClean="0"/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St. Louis Public Schools</a:t>
            </a:r>
          </a:p>
        </p:txBody>
      </p:sp>
      <p:sp>
        <p:nvSpPr>
          <p:cNvPr id="13" name="Curved Up Arrow 12"/>
          <p:cNvSpPr/>
          <p:nvPr/>
        </p:nvSpPr>
        <p:spPr>
          <a:xfrm rot="15945078">
            <a:off x="4325480" y="3148829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Oval 14"/>
          <p:cNvSpPr/>
          <p:nvPr/>
        </p:nvSpPr>
        <p:spPr>
          <a:xfrm>
            <a:off x="2743249" y="2600189"/>
            <a:ext cx="2743200" cy="1828800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35 Closed schools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6" name="Flowchart: Connector 15"/>
          <p:cNvSpPr/>
          <p:nvPr/>
        </p:nvSpPr>
        <p:spPr>
          <a:xfrm>
            <a:off x="1978468" y="4080556"/>
            <a:ext cx="1529561" cy="1412477"/>
          </a:xfrm>
          <a:prstGeom prst="flowChartConnec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Public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7" name="Flowchart: Connector 16"/>
          <p:cNvSpPr/>
          <p:nvPr/>
        </p:nvSpPr>
        <p:spPr>
          <a:xfrm>
            <a:off x="4523750" y="4148092"/>
            <a:ext cx="1496049" cy="1491035"/>
          </a:xfrm>
          <a:prstGeom prst="flowChartConnector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200" b="1" dirty="0" smtClean="0">
                <a:solidFill>
                  <a:schemeClr val="tx1"/>
                </a:solidFill>
              </a:rPr>
              <a:t>Technical Advisory Committee </a:t>
            </a:r>
            <a:r>
              <a:rPr lang="en-US" sz="1600" b="1" dirty="0" smtClean="0">
                <a:solidFill>
                  <a:schemeClr val="tx1"/>
                </a:solidFill>
              </a:rPr>
              <a:t>(TAC)</a:t>
            </a:r>
            <a:endParaRPr lang="en-US" sz="1600" b="1" dirty="0">
              <a:solidFill>
                <a:schemeClr val="tx1"/>
              </a:solidFill>
            </a:endParaRPr>
          </a:p>
        </p:txBody>
      </p:sp>
      <p:sp>
        <p:nvSpPr>
          <p:cNvPr id="18" name="Snip Same Side Corner Rectangle 17"/>
          <p:cNvSpPr/>
          <p:nvPr/>
        </p:nvSpPr>
        <p:spPr>
          <a:xfrm>
            <a:off x="3446858" y="5639454"/>
            <a:ext cx="1353742" cy="914400"/>
          </a:xfrm>
          <a:prstGeom prst="snip2Same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 smtClean="0">
                <a:solidFill>
                  <a:schemeClr val="tx1"/>
                </a:solidFill>
              </a:rPr>
              <a:t>35 Building  Plans</a:t>
            </a:r>
            <a:endParaRPr lang="en-US" b="1" dirty="0">
              <a:solidFill>
                <a:schemeClr val="tx1"/>
              </a:solidFill>
            </a:endParaRPr>
          </a:p>
        </p:txBody>
      </p:sp>
      <p:sp>
        <p:nvSpPr>
          <p:cNvPr id="19" name="Left-Right-Up Arrow 18"/>
          <p:cNvSpPr/>
          <p:nvPr/>
        </p:nvSpPr>
        <p:spPr>
          <a:xfrm rot="10800000">
            <a:off x="3446859" y="4636141"/>
            <a:ext cx="1216152" cy="1002985"/>
          </a:xfrm>
          <a:prstGeom prst="leftRight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Curved Up Arrow 19"/>
          <p:cNvSpPr/>
          <p:nvPr/>
        </p:nvSpPr>
        <p:spPr>
          <a:xfrm rot="15945078">
            <a:off x="5288178" y="3530156"/>
            <a:ext cx="1216152" cy="731520"/>
          </a:xfrm>
          <a:prstGeom prst="curved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1" name="Curved Left Arrow 20"/>
          <p:cNvSpPr/>
          <p:nvPr/>
        </p:nvSpPr>
        <p:spPr>
          <a:xfrm rot="11573682">
            <a:off x="1928866" y="3232465"/>
            <a:ext cx="731520" cy="1216152"/>
          </a:xfrm>
          <a:prstGeom prst="curved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838200" y="5137634"/>
            <a:ext cx="19050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Community Stakeholders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5928911" y="5169868"/>
            <a:ext cx="298648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Architects, </a:t>
            </a:r>
            <a:r>
              <a:rPr lang="en-US" smtClean="0"/>
              <a:t>Builders, Developers</a:t>
            </a:r>
            <a:r>
              <a:rPr lang="en-US" dirty="0" smtClean="0"/>
              <a:t>, Preservation, Finance, etc.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Building Revitalization Process</a:t>
            </a:r>
            <a:endParaRPr lang="en-US" dirty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4B9C89-3543-4B23-8600-F49269BDDBC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2/12/2015</a:t>
            </a:fld>
            <a:endParaRPr lang="en-US" dirty="0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2479C6C-3928-43E8-9D2A-4589CAF6BC56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en-US" dirty="0" smtClean="0"/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St. Louis Public Schools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4276496"/>
              </p:ext>
            </p:extLst>
          </p:nvPr>
        </p:nvGraphicFramePr>
        <p:xfrm>
          <a:off x="1066800" y="1447800"/>
          <a:ext cx="7010400" cy="472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/>
                <a:gridCol w="3505200"/>
              </a:tblGrid>
              <a:tr h="2208447"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Phase</a:t>
                      </a:r>
                      <a:r>
                        <a:rPr lang="en-US" sz="2400" baseline="0" dirty="0" smtClean="0"/>
                        <a:t> I</a:t>
                      </a:r>
                    </a:p>
                    <a:p>
                      <a:pPr algn="ctr"/>
                      <a:endParaRPr lang="en-US" sz="2400" baseline="0" dirty="0" smtClean="0"/>
                    </a:p>
                    <a:p>
                      <a:pPr algn="ctr"/>
                      <a:r>
                        <a:rPr lang="en-US" sz="2400" baseline="0" dirty="0" smtClean="0"/>
                        <a:t>Site Tours</a:t>
                      </a:r>
                    </a:p>
                    <a:p>
                      <a:pPr algn="ctr"/>
                      <a:endParaRPr lang="en-US" sz="14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March – May 2015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Phase II</a:t>
                      </a:r>
                    </a:p>
                    <a:p>
                      <a:pPr algn="ctr"/>
                      <a:endParaRPr lang="en-US" sz="2400" dirty="0" smtClean="0"/>
                    </a:p>
                    <a:p>
                      <a:pPr algn="ctr"/>
                      <a:r>
                        <a:rPr lang="en-US" sz="2400" dirty="0" smtClean="0"/>
                        <a:t>Community</a:t>
                      </a:r>
                      <a:r>
                        <a:rPr lang="en-US" sz="2400" baseline="0" dirty="0" smtClean="0"/>
                        <a:t> Forums</a:t>
                      </a:r>
                    </a:p>
                    <a:p>
                      <a:pPr algn="ctr"/>
                      <a:endParaRPr lang="en-US" sz="1400" baseline="0" dirty="0" smtClean="0"/>
                    </a:p>
                    <a:p>
                      <a:pPr algn="ctr"/>
                      <a:r>
                        <a:rPr lang="en-US" sz="2000" baseline="0" dirty="0" smtClean="0"/>
                        <a:t>June – August 2015</a:t>
                      </a:r>
                      <a:endParaRPr lang="en-US" sz="2000" dirty="0"/>
                    </a:p>
                  </a:txBody>
                  <a:tcPr>
                    <a:solidFill>
                      <a:schemeClr val="accent4">
                        <a:lumMod val="50000"/>
                      </a:schemeClr>
                    </a:solidFill>
                  </a:tcPr>
                </a:tc>
              </a:tr>
              <a:tr h="2515953"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Phase III</a:t>
                      </a:r>
                    </a:p>
                    <a:p>
                      <a:pPr algn="ctr"/>
                      <a:endParaRPr lang="en-US" sz="24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Action Plan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Development</a:t>
                      </a:r>
                    </a:p>
                    <a:p>
                      <a:pPr algn="ctr"/>
                      <a:endParaRPr lang="en-US" sz="14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August  - September 2015</a:t>
                      </a:r>
                      <a:endParaRPr lang="en-US" sz="2000" b="1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endParaRPr lang="en-US" sz="2400" dirty="0"/>
                    </a:p>
                  </a:txBody>
                  <a:tcPr>
                    <a:solidFill>
                      <a:srgbClr val="7030A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b="1" dirty="0" smtClean="0">
                          <a:solidFill>
                            <a:schemeClr val="bg1"/>
                          </a:solidFill>
                        </a:rPr>
                        <a:t>Phase</a:t>
                      </a:r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 IV</a:t>
                      </a:r>
                    </a:p>
                    <a:p>
                      <a:pPr algn="ctr"/>
                      <a:endParaRPr lang="en-US" sz="24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400" b="1" baseline="0" dirty="0" smtClean="0">
                          <a:solidFill>
                            <a:schemeClr val="bg1"/>
                          </a:solidFill>
                        </a:rPr>
                        <a:t>Action Plan Implementation</a:t>
                      </a:r>
                    </a:p>
                    <a:p>
                      <a:pPr algn="ctr"/>
                      <a:endParaRPr lang="en-US" sz="1400" b="1" baseline="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ctr"/>
                      <a:r>
                        <a:rPr lang="en-US" sz="2000" b="1" baseline="0" dirty="0" smtClean="0">
                          <a:solidFill>
                            <a:schemeClr val="bg1"/>
                          </a:solidFill>
                        </a:rPr>
                        <a:t>October 2015 and onward</a:t>
                      </a:r>
                      <a:endParaRPr lang="en-US" sz="20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22571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Enhanced Website</a:t>
            </a:r>
            <a:endParaRPr lang="en-US" dirty="0"/>
          </a:p>
        </p:txBody>
      </p:sp>
      <p:sp>
        <p:nvSpPr>
          <p:cNvPr id="16388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C91D7AC-7557-4197-9942-761749EEB11B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2/12/2015</a:t>
            </a:fld>
            <a:endParaRPr lang="en-US" dirty="0" smtClean="0"/>
          </a:p>
        </p:txBody>
      </p:sp>
      <p:sp>
        <p:nvSpPr>
          <p:cNvPr id="16389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505508-BA9C-4433-90D2-9D77343B2FF2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en-US" dirty="0" smtClean="0"/>
          </a:p>
        </p:txBody>
      </p:sp>
      <p:sp>
        <p:nvSpPr>
          <p:cNvPr id="16390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St. Louis Public Schools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6705600" cy="49100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Content Placeholder 1"/>
          <p:cNvSpPr>
            <a:spLocks noGrp="1"/>
          </p:cNvSpPr>
          <p:nvPr>
            <p:ph idx="1"/>
          </p:nvPr>
        </p:nvSpPr>
        <p:spPr>
          <a:xfrm>
            <a:off x="6400800" y="1679518"/>
            <a:ext cx="2590800" cy="3959282"/>
          </a:xfrm>
          <a:solidFill>
            <a:schemeClr val="bg1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09537" indent="0" eaLnBrk="1" hangingPunct="1">
              <a:buNone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To Include: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Mission/ Guiding Principles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Page for each Closed </a:t>
            </a:r>
            <a:r>
              <a:rPr lang="en-US" altLang="en-US" sz="2000" dirty="0">
                <a:latin typeface="Arial" pitchFamily="34" charset="0"/>
                <a:cs typeface="Arial" pitchFamily="34" charset="0"/>
              </a:rPr>
              <a:t>S</a:t>
            </a: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chool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Community Feedback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Closed School Action Plans</a:t>
            </a:r>
          </a:p>
          <a:p>
            <a:pPr eaLnBrk="1" hangingPunct="1">
              <a:buFont typeface="Wingdings" panose="05000000000000000000" pitchFamily="2" charset="2"/>
              <a:buChar char="§"/>
            </a:pPr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Progress</a:t>
            </a:r>
          </a:p>
        </p:txBody>
      </p:sp>
    </p:spTree>
    <p:extLst>
      <p:ext uri="{BB962C8B-B14F-4D97-AF65-F5344CB8AC3E}">
        <p14:creationId xmlns:p14="http://schemas.microsoft.com/office/powerpoint/2010/main" val="337463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1"/>
          <p:cNvSpPr>
            <a:spLocks noGrp="1"/>
          </p:cNvSpPr>
          <p:nvPr>
            <p:ph idx="1"/>
          </p:nvPr>
        </p:nvSpPr>
        <p:spPr>
          <a:xfrm>
            <a:off x="457200" y="1524000"/>
            <a:ext cx="3733800" cy="4114800"/>
          </a:xfrm>
          <a:solidFill>
            <a:schemeClr val="bg2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09537" indent="0" algn="ctr" eaLnBrk="1" hangingPunct="1">
              <a:buNone/>
            </a:pPr>
            <a:r>
              <a:rPr lang="en-US" altLang="en-US" sz="2400" u="sng" dirty="0" smtClean="0">
                <a:latin typeface="Arial" pitchFamily="34" charset="0"/>
                <a:cs typeface="Arial" pitchFamily="34" charset="0"/>
              </a:rPr>
              <a:t>Pros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Spotlights what we are doing right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Enhances effort</a:t>
            </a:r>
          </a:p>
          <a:p>
            <a:pPr lvl="1" eaLnBrk="1" hangingPunct="1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Publicizes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Invites fresh perspectives</a:t>
            </a:r>
            <a:endParaRPr lang="en-US" altLang="en-US" sz="2000" dirty="0">
              <a:latin typeface="Arial" pitchFamily="34" charset="0"/>
              <a:cs typeface="Arial" pitchFamily="34" charset="0"/>
            </a:endParaRPr>
          </a:p>
          <a:p>
            <a:pPr lvl="1" eaLnBrk="1" hangingPunct="1"/>
            <a:r>
              <a:rPr lang="en-US" altLang="en-US" sz="2000" dirty="0" smtClean="0">
                <a:latin typeface="Arial" pitchFamily="34" charset="0"/>
                <a:cs typeface="Arial" pitchFamily="34" charset="0"/>
              </a:rPr>
              <a:t>Involves community stakeholders</a:t>
            </a:r>
          </a:p>
          <a:p>
            <a:pPr eaLnBrk="1" hangingPunct="1"/>
            <a:r>
              <a:rPr lang="en-US" altLang="en-US" sz="2400" dirty="0">
                <a:latin typeface="Arial" pitchFamily="34" charset="0"/>
                <a:cs typeface="Arial" pitchFamily="34" charset="0"/>
              </a:rPr>
              <a:t>U</a:t>
            </a:r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tilizes internal SLPS resources </a:t>
            </a:r>
          </a:p>
          <a:p>
            <a:pPr marL="392113" lvl="1" indent="0" eaLnBrk="1" hangingPunct="1">
              <a:buNone/>
            </a:pPr>
            <a:endParaRPr lang="en-US" altLang="en-US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Pros and Cons</a:t>
            </a:r>
            <a:endParaRPr lang="en-US" dirty="0"/>
          </a:p>
        </p:txBody>
      </p:sp>
      <p:sp>
        <p:nvSpPr>
          <p:cNvPr id="14340" name="Date Placeholder 3"/>
          <p:cNvSpPr>
            <a:spLocks noGrp="1"/>
          </p:cNvSpPr>
          <p:nvPr>
            <p:ph type="dt" sz="quarter" idx="10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C4B9C89-3543-4B23-8600-F49269BDDBCC}" type="datetime1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2/12/2015</a:t>
            </a:fld>
            <a:endParaRPr lang="en-US" dirty="0" smtClean="0"/>
          </a:p>
        </p:txBody>
      </p:sp>
      <p:sp>
        <p:nvSpPr>
          <p:cNvPr id="14341" name="Slide Number Placeholder 4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9370FBA-4FED-465E-B3E7-E67F69AD36CA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en-US" dirty="0" smtClean="0"/>
          </a:p>
        </p:txBody>
      </p:sp>
      <p:sp>
        <p:nvSpPr>
          <p:cNvPr id="14342" name="Footer Placeholder 5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mtClean="0"/>
              <a:t>St. Louis Public Schools</a:t>
            </a:r>
          </a:p>
        </p:txBody>
      </p:sp>
      <p:sp>
        <p:nvSpPr>
          <p:cNvPr id="8" name="Content Placeholder 1"/>
          <p:cNvSpPr txBox="1">
            <a:spLocks/>
          </p:cNvSpPr>
          <p:nvPr/>
        </p:nvSpPr>
        <p:spPr bwMode="auto">
          <a:xfrm>
            <a:off x="4800600" y="1524000"/>
            <a:ext cx="3886200" cy="4114800"/>
          </a:xfrm>
          <a:prstGeom prst="rect">
            <a:avLst/>
          </a:prstGeom>
          <a:solidFill>
            <a:schemeClr val="bg2"/>
          </a:solidFill>
          <a:ln w="9525">
            <a:solidFill>
              <a:srgbClr val="000000"/>
            </a:solidFill>
            <a:miter lim="800000"/>
            <a:headEnd/>
            <a:tailEnd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marL="109537" indent="0" algn="ctr" eaLnBrk="1" hangingPunct="1">
              <a:buNone/>
            </a:pPr>
            <a:r>
              <a:rPr lang="en-US" altLang="en-US" sz="2400" u="sng" dirty="0" smtClean="0">
                <a:latin typeface="Arial" pitchFamily="34" charset="0"/>
                <a:cs typeface="Arial" pitchFamily="34" charset="0"/>
              </a:rPr>
              <a:t>Cons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Community wishes may not match TAC guidance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Potential costs for implementation</a:t>
            </a:r>
          </a:p>
          <a:p>
            <a:pPr eaLnBrk="1" hangingPunct="1"/>
            <a:r>
              <a:rPr lang="en-US" altLang="en-US" sz="2400" dirty="0" smtClean="0">
                <a:latin typeface="Arial" pitchFamily="34" charset="0"/>
                <a:cs typeface="Arial" pitchFamily="34" charset="0"/>
              </a:rPr>
              <a:t>Time commitment for TAC members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sz="2400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t. Louis Public Schools Presentation Template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2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2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3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ppt/theme/themeOverride4.xml><?xml version="1.0" encoding="utf-8"?>
<a:themeOverride xmlns:a="http://schemas.openxmlformats.org/drawingml/2006/main">
  <a:clrScheme name="Flow">
    <a:dk1>
      <a:sysClr val="windowText" lastClr="000000"/>
    </a:dk1>
    <a:lt1>
      <a:sysClr val="window" lastClr="FFFFFF"/>
    </a:lt1>
    <a:dk2>
      <a:srgbClr val="04617B"/>
    </a:dk2>
    <a:lt2>
      <a:srgbClr val="DBF5F9"/>
    </a:lt2>
    <a:accent1>
      <a:srgbClr val="0F6FC6"/>
    </a:accent1>
    <a:accent2>
      <a:srgbClr val="009DD9"/>
    </a:accent2>
    <a:accent3>
      <a:srgbClr val="0BD0D9"/>
    </a:accent3>
    <a:accent4>
      <a:srgbClr val="10CF9B"/>
    </a:accent4>
    <a:accent5>
      <a:srgbClr val="7CCA62"/>
    </a:accent5>
    <a:accent6>
      <a:srgbClr val="A5C249"/>
    </a:accent6>
    <a:hlink>
      <a:srgbClr val="E2D700"/>
    </a:hlink>
    <a:folHlink>
      <a:srgbClr val="85DFD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St. Louis Public Schools Presentation Template</Template>
  <TotalTime>1897</TotalTime>
  <Words>610</Words>
  <Application>Microsoft Office PowerPoint</Application>
  <PresentationFormat>On-screen Show (4:3)</PresentationFormat>
  <Paragraphs>212</Paragraphs>
  <Slides>11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St. Louis Public Schools Presentation Template</vt:lpstr>
      <vt:lpstr>  Building Revitalization Collaborative (BRC) </vt:lpstr>
      <vt:lpstr>Overview</vt:lpstr>
      <vt:lpstr>Background</vt:lpstr>
      <vt:lpstr>Current Situation</vt:lpstr>
      <vt:lpstr>35 Closed School Sites</vt:lpstr>
      <vt:lpstr>Proposal</vt:lpstr>
      <vt:lpstr>Building Revitalization Process</vt:lpstr>
      <vt:lpstr>Enhanced Website</vt:lpstr>
      <vt:lpstr>Pros and Cons</vt:lpstr>
      <vt:lpstr>Next Steps</vt:lpstr>
      <vt:lpstr>Questions?</vt:lpstr>
    </vt:vector>
  </TitlesOfParts>
  <Company>St. Louis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Standard Board Presentation Template</dc:title>
  <dc:subject>PMO</dc:subject>
  <dc:creator>terrance.bullock@slps.org</dc:creator>
  <cp:lastModifiedBy>SLPS</cp:lastModifiedBy>
  <cp:revision>69</cp:revision>
  <dcterms:created xsi:type="dcterms:W3CDTF">2008-11-19T15:30:03Z</dcterms:created>
  <dcterms:modified xsi:type="dcterms:W3CDTF">2015-02-12T20:51:53Z</dcterms:modified>
</cp:coreProperties>
</file>